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1" d="100"/>
          <a:sy n="91" d="100"/>
        </p:scale>
        <p:origin x="34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0ADC601-FA21-471D-9912-07A98A5AAE4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177730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DC601-FA21-471D-9912-07A98A5AAE4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821980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ADC601-FA21-471D-9912-07A98A5AAE4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1942019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ADC601-FA21-471D-9912-07A98A5AAE4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528357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ADC601-FA21-471D-9912-07A98A5AAE42}" type="datetimeFigureOut">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65933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ADC601-FA21-471D-9912-07A98A5AAE42}"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418125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ADC601-FA21-471D-9912-07A98A5AAE42}" type="datetimeFigureOut">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06456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ADC601-FA21-471D-9912-07A98A5AAE4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2656740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ADC601-FA21-471D-9912-07A98A5AAE4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2754651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DC601-FA21-471D-9912-07A98A5AAE4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084137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DC601-FA21-471D-9912-07A98A5AAE4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C476C-6687-4872-A423-E2F068ADDBED}" type="slidenum">
              <a:rPr lang="en-US" smtClean="0"/>
              <a:t>‹#›</a:t>
            </a:fld>
            <a:endParaRPr lang="en-US"/>
          </a:p>
        </p:txBody>
      </p:sp>
    </p:spTree>
    <p:extLst>
      <p:ext uri="{BB962C8B-B14F-4D97-AF65-F5344CB8AC3E}">
        <p14:creationId xmlns:p14="http://schemas.microsoft.com/office/powerpoint/2010/main" val="3669676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ADC601-FA21-471D-9912-07A98A5AAE42}" type="datetimeFigureOut">
              <a:rPr lang="en-US" smtClean="0"/>
              <a:t>10/17/2019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C476C-6687-4872-A423-E2F068ADDBED}" type="slidenum">
              <a:rPr lang="en-US" smtClean="0"/>
              <a:t>‹#›</a:t>
            </a:fld>
            <a:endParaRPr lang="en-US"/>
          </a:p>
        </p:txBody>
      </p:sp>
    </p:spTree>
    <p:extLst>
      <p:ext uri="{BB962C8B-B14F-4D97-AF65-F5344CB8AC3E}">
        <p14:creationId xmlns:p14="http://schemas.microsoft.com/office/powerpoint/2010/main" val="2599378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jpeg"/><Relationship Id="rId21" Type="http://schemas.openxmlformats.org/officeDocument/2006/relationships/image" Target="../media/image20.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9509" y="54847"/>
            <a:ext cx="9144000" cy="2095501"/>
          </a:xfrm>
        </p:spPr>
        <p:txBody>
          <a:bodyPr>
            <a:normAutofit fontScale="90000"/>
          </a:bodyPr>
          <a:lstStyle/>
          <a:p>
            <a:r>
              <a:rPr lang="en-US" sz="1600" b="1" dirty="0" smtClean="0">
                <a:latin typeface="Bookman Old Style" panose="02050604050505020204" pitchFamily="18" charset="0"/>
              </a:rPr>
              <a:t/>
            </a:r>
            <a:br>
              <a:rPr lang="en-US" sz="1600" b="1" dirty="0" smtClean="0">
                <a:latin typeface="Bookman Old Style" panose="02050604050505020204" pitchFamily="18" charset="0"/>
              </a:rPr>
            </a:br>
            <a:r>
              <a:rPr lang="en-US" sz="1600" b="1" dirty="0" smtClean="0">
                <a:latin typeface="Bookman Old Style" panose="02050604050505020204" pitchFamily="18" charset="0"/>
              </a:rPr>
              <a:t>We understand that birth is unpredictable, and that emergencies arise. If there are complications, we request the least invasive treatment possible and informed consent before interventions.</a:t>
            </a:r>
            <a:br>
              <a:rPr lang="en-US" sz="1600" b="1" dirty="0" smtClean="0">
                <a:latin typeface="Bookman Old Style" panose="02050604050505020204" pitchFamily="18" charset="0"/>
              </a:rPr>
            </a:br>
            <a:r>
              <a:rPr lang="en-US" sz="1600" b="1" dirty="0" smtClean="0">
                <a:latin typeface="Bookman Old Style" panose="02050604050505020204" pitchFamily="18" charset="0"/>
              </a:rPr>
              <a:t/>
            </a:r>
            <a:br>
              <a:rPr lang="en-US" sz="1600" b="1" dirty="0" smtClean="0">
                <a:latin typeface="Bookman Old Style" panose="02050604050505020204" pitchFamily="18" charset="0"/>
              </a:rPr>
            </a:br>
            <a:r>
              <a:rPr lang="en-US" sz="1600" b="1" dirty="0" smtClean="0">
                <a:latin typeface="Bookman Old Style" panose="02050604050505020204" pitchFamily="18" charset="0"/>
              </a:rPr>
              <a:t>We strongly desire to have a vaginal birth. In the event that a caesarian section is medically necessary, we request that as many of the items below are still honored. We wish that </a:t>
            </a:r>
            <a:r>
              <a:rPr lang="en-US" sz="1600" b="1" smtClean="0">
                <a:latin typeface="Bookman Old Style" panose="02050604050505020204" pitchFamily="18" charset="0"/>
              </a:rPr>
              <a:t>our midwife </a:t>
            </a:r>
            <a:r>
              <a:rPr lang="en-US" sz="1600" b="1" dirty="0" smtClean="0">
                <a:latin typeface="Bookman Old Style" panose="02050604050505020204" pitchFamily="18" charset="0"/>
              </a:rPr>
              <a:t>be present during the entire birthing process and that she be involved in all decisions.</a:t>
            </a:r>
            <a:br>
              <a:rPr lang="en-US" sz="1600" b="1" dirty="0" smtClean="0">
                <a:latin typeface="Bookman Old Style" panose="02050604050505020204" pitchFamily="18" charset="0"/>
              </a:rPr>
            </a:br>
            <a:r>
              <a:rPr lang="en-US" sz="1600" b="1" dirty="0">
                <a:latin typeface="Bookman Old Style" panose="02050604050505020204" pitchFamily="18" charset="0"/>
              </a:rPr>
              <a:t> </a:t>
            </a:r>
            <a:r>
              <a:rPr lang="en-US" sz="1600" b="1" dirty="0" smtClean="0">
                <a:latin typeface="Bookman Old Style" panose="02050604050505020204" pitchFamily="18" charset="0"/>
              </a:rPr>
              <a:t/>
            </a:r>
            <a:br>
              <a:rPr lang="en-US" sz="1600" b="1" dirty="0" smtClean="0">
                <a:latin typeface="Bookman Old Style" panose="02050604050505020204" pitchFamily="18" charset="0"/>
              </a:rPr>
            </a:br>
            <a:r>
              <a:rPr lang="en-US" sz="1600" b="1" dirty="0" smtClean="0">
                <a:latin typeface="Bookman Old Style" panose="02050604050505020204" pitchFamily="18" charset="0"/>
              </a:rPr>
              <a:t>Thank you,</a:t>
            </a:r>
            <a:br>
              <a:rPr lang="en-US" sz="1600" b="1" dirty="0" smtClean="0">
                <a:latin typeface="Bookman Old Style" panose="02050604050505020204" pitchFamily="18" charset="0"/>
              </a:rPr>
            </a:br>
            <a:r>
              <a:rPr lang="en-US" sz="1600" b="1" dirty="0" smtClean="0">
                <a:latin typeface="Bookman Old Style" panose="02050604050505020204" pitchFamily="18" charset="0"/>
              </a:rPr>
              <a:t>Matthew &amp; Krista Cohen</a:t>
            </a:r>
            <a:endParaRPr lang="en-US" sz="1600" b="1" dirty="0">
              <a:latin typeface="Bookman Old Style" panose="02050604050505020204" pitchFamily="18" charset="0"/>
            </a:endParaRPr>
          </a:p>
        </p:txBody>
      </p:sp>
      <p:pic>
        <p:nvPicPr>
          <p:cNvPr id="5" name="Picture 4"/>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577307" y="3720215"/>
            <a:ext cx="1371600" cy="1371600"/>
          </a:xfrm>
          <a:prstGeom prst="rect">
            <a:avLst/>
          </a:prstGeom>
        </p:spPr>
      </p:pic>
      <p:pic>
        <p:nvPicPr>
          <p:cNvPr id="6" name="Picture 5"/>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8778020" y="3735470"/>
            <a:ext cx="1371600" cy="1371600"/>
          </a:xfrm>
          <a:prstGeom prst="rect">
            <a:avLst/>
          </a:prstGeom>
        </p:spPr>
      </p:pic>
      <p:pic>
        <p:nvPicPr>
          <p:cNvPr id="7" name="Picture 6"/>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10147751" y="2363952"/>
            <a:ext cx="1371600" cy="1371600"/>
          </a:xfrm>
          <a:prstGeom prst="rect">
            <a:avLst/>
          </a:prstGeom>
        </p:spPr>
      </p:pic>
      <p:pic>
        <p:nvPicPr>
          <p:cNvPr id="8" name="Picture 7"/>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1959456" y="3720633"/>
            <a:ext cx="1371600" cy="1371600"/>
          </a:xfrm>
          <a:prstGeom prst="rect">
            <a:avLst/>
          </a:prstGeom>
        </p:spPr>
      </p:pic>
      <p:pic>
        <p:nvPicPr>
          <p:cNvPr id="9" name="Picture 8"/>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8778020" y="2360358"/>
            <a:ext cx="1371600" cy="1371600"/>
          </a:xfrm>
          <a:prstGeom prst="rect">
            <a:avLst/>
          </a:prstGeom>
        </p:spPr>
      </p:pic>
      <p:pic>
        <p:nvPicPr>
          <p:cNvPr id="10" name="Picture 9"/>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587679" y="2349033"/>
            <a:ext cx="1371600" cy="1371600"/>
          </a:xfrm>
          <a:prstGeom prst="rect">
            <a:avLst/>
          </a:prstGeom>
        </p:spPr>
      </p:pic>
      <p:pic>
        <p:nvPicPr>
          <p:cNvPr id="11" name="Picture 10"/>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7395067" y="3720633"/>
            <a:ext cx="1371600" cy="1371600"/>
          </a:xfrm>
          <a:prstGeom prst="rect">
            <a:avLst/>
          </a:prstGeom>
        </p:spPr>
      </p:pic>
      <p:pic>
        <p:nvPicPr>
          <p:cNvPr id="12" name="Picture 11"/>
          <p:cNvPicPr>
            <a:picLocks noChangeAspect="1"/>
          </p:cNvPicPr>
          <p:nvPr/>
        </p:nvPicPr>
        <p:blipFill>
          <a:blip r:embed="rId9" cstate="print">
            <a:biLevel thresh="75000"/>
            <a:extLst>
              <a:ext uri="{28A0092B-C50C-407E-A947-70E740481C1C}">
                <a14:useLocalDpi xmlns:a14="http://schemas.microsoft.com/office/drawing/2010/main" val="0"/>
              </a:ext>
            </a:extLst>
          </a:blip>
          <a:stretch>
            <a:fillRect/>
          </a:stretch>
        </p:blipFill>
        <p:spPr>
          <a:xfrm>
            <a:off x="3308722" y="5074638"/>
            <a:ext cx="1371600" cy="1371600"/>
          </a:xfrm>
          <a:prstGeom prst="rect">
            <a:avLst/>
          </a:prstGeom>
        </p:spPr>
      </p:pic>
      <p:pic>
        <p:nvPicPr>
          <p:cNvPr id="13" name="Picture 12"/>
          <p:cNvPicPr>
            <a:picLocks noChangeAspect="1"/>
          </p:cNvPicPr>
          <p:nvPr/>
        </p:nvPicPr>
        <p:blipFill>
          <a:blip r:embed="rId10" cstate="print">
            <a:biLevel thresh="75000"/>
            <a:extLst>
              <a:ext uri="{28A0092B-C50C-407E-A947-70E740481C1C}">
                <a14:useLocalDpi xmlns:a14="http://schemas.microsoft.com/office/drawing/2010/main" val="0"/>
              </a:ext>
            </a:extLst>
          </a:blip>
          <a:stretch>
            <a:fillRect/>
          </a:stretch>
        </p:blipFill>
        <p:spPr>
          <a:xfrm>
            <a:off x="4656512" y="2348615"/>
            <a:ext cx="1371600" cy="1371600"/>
          </a:xfrm>
          <a:prstGeom prst="rect">
            <a:avLst/>
          </a:prstGeom>
        </p:spPr>
      </p:pic>
      <p:pic>
        <p:nvPicPr>
          <p:cNvPr id="14" name="Picture 13"/>
          <p:cNvPicPr>
            <a:picLocks noChangeAspect="1"/>
          </p:cNvPicPr>
          <p:nvPr/>
        </p:nvPicPr>
        <p:blipFill>
          <a:blip r:embed="rId11" cstate="print">
            <a:biLevel thresh="75000"/>
            <a:extLst>
              <a:ext uri="{28A0092B-C50C-407E-A947-70E740481C1C}">
                <a14:useLocalDpi xmlns:a14="http://schemas.microsoft.com/office/drawing/2010/main" val="0"/>
              </a:ext>
            </a:extLst>
          </a:blip>
          <a:stretch>
            <a:fillRect/>
          </a:stretch>
        </p:blipFill>
        <p:spPr>
          <a:xfrm>
            <a:off x="3300541" y="2360358"/>
            <a:ext cx="1371600" cy="1371600"/>
          </a:xfrm>
          <a:prstGeom prst="rect">
            <a:avLst/>
          </a:prstGeom>
        </p:spPr>
      </p:pic>
      <p:pic>
        <p:nvPicPr>
          <p:cNvPr id="15" name="Picture 14"/>
          <p:cNvPicPr>
            <a:picLocks noChangeAspect="1"/>
          </p:cNvPicPr>
          <p:nvPr/>
        </p:nvPicPr>
        <p:blipFill>
          <a:blip r:embed="rId12" cstate="print">
            <a:biLevel thresh="75000"/>
            <a:extLst>
              <a:ext uri="{28A0092B-C50C-407E-A947-70E740481C1C}">
                <a14:useLocalDpi xmlns:a14="http://schemas.microsoft.com/office/drawing/2010/main" val="0"/>
              </a:ext>
            </a:extLst>
          </a:blip>
          <a:stretch>
            <a:fillRect/>
          </a:stretch>
        </p:blipFill>
        <p:spPr>
          <a:xfrm>
            <a:off x="4661043" y="5092233"/>
            <a:ext cx="1371600" cy="1371600"/>
          </a:xfrm>
          <a:prstGeom prst="rect">
            <a:avLst/>
          </a:prstGeom>
        </p:spPr>
      </p:pic>
      <p:pic>
        <p:nvPicPr>
          <p:cNvPr id="17" name="Picture 16"/>
          <p:cNvPicPr>
            <a:picLocks noChangeAspect="1"/>
          </p:cNvPicPr>
          <p:nvPr/>
        </p:nvPicPr>
        <p:blipFill>
          <a:blip r:embed="rId13" cstate="print">
            <a:biLevel thresh="75000"/>
            <a:extLst>
              <a:ext uri="{28A0092B-C50C-407E-A947-70E740481C1C}">
                <a14:useLocalDpi xmlns:a14="http://schemas.microsoft.com/office/drawing/2010/main" val="0"/>
              </a:ext>
            </a:extLst>
          </a:blip>
          <a:stretch>
            <a:fillRect/>
          </a:stretch>
        </p:blipFill>
        <p:spPr>
          <a:xfrm>
            <a:off x="1941543" y="2351791"/>
            <a:ext cx="1371600" cy="1371600"/>
          </a:xfrm>
          <a:prstGeom prst="rect">
            <a:avLst/>
          </a:prstGeom>
        </p:spPr>
      </p:pic>
      <p:pic>
        <p:nvPicPr>
          <p:cNvPr id="18" name="Picture 17"/>
          <p:cNvPicPr>
            <a:picLocks noChangeAspect="1"/>
          </p:cNvPicPr>
          <p:nvPr/>
        </p:nvPicPr>
        <p:blipFill>
          <a:blip r:embed="rId14" cstate="print">
            <a:biLevel thresh="75000"/>
            <a:extLst>
              <a:ext uri="{28A0092B-C50C-407E-A947-70E740481C1C}">
                <a14:useLocalDpi xmlns:a14="http://schemas.microsoft.com/office/drawing/2010/main" val="0"/>
              </a:ext>
            </a:extLst>
          </a:blip>
          <a:stretch>
            <a:fillRect/>
          </a:stretch>
        </p:blipFill>
        <p:spPr>
          <a:xfrm>
            <a:off x="10172326" y="3705796"/>
            <a:ext cx="1371600" cy="1371600"/>
          </a:xfrm>
          <a:prstGeom prst="rect">
            <a:avLst/>
          </a:prstGeom>
        </p:spPr>
      </p:pic>
      <p:pic>
        <p:nvPicPr>
          <p:cNvPr id="19" name="Picture 18"/>
          <p:cNvPicPr>
            <a:picLocks noChangeAspect="1"/>
          </p:cNvPicPr>
          <p:nvPr/>
        </p:nvPicPr>
        <p:blipFill>
          <a:blip r:embed="rId15" cstate="print">
            <a:biLevel thresh="75000"/>
            <a:extLst>
              <a:ext uri="{28A0092B-C50C-407E-A947-70E740481C1C}">
                <a14:useLocalDpi xmlns:a14="http://schemas.microsoft.com/office/drawing/2010/main" val="0"/>
              </a:ext>
            </a:extLst>
          </a:blip>
          <a:stretch>
            <a:fillRect/>
          </a:stretch>
        </p:blipFill>
        <p:spPr>
          <a:xfrm>
            <a:off x="599497" y="5077396"/>
            <a:ext cx="1371600" cy="1371600"/>
          </a:xfrm>
          <a:prstGeom prst="rect">
            <a:avLst/>
          </a:prstGeom>
        </p:spPr>
      </p:pic>
      <p:pic>
        <p:nvPicPr>
          <p:cNvPr id="21" name="Picture 20"/>
          <p:cNvPicPr>
            <a:picLocks noChangeAspect="1"/>
          </p:cNvPicPr>
          <p:nvPr/>
        </p:nvPicPr>
        <p:blipFill>
          <a:blip r:embed="rId16" cstate="print">
            <a:biLevel thresh="75000"/>
            <a:extLst>
              <a:ext uri="{28A0092B-C50C-407E-A947-70E740481C1C}">
                <a14:useLocalDpi xmlns:a14="http://schemas.microsoft.com/office/drawing/2010/main" val="0"/>
              </a:ext>
            </a:extLst>
          </a:blip>
          <a:stretch>
            <a:fillRect/>
          </a:stretch>
        </p:blipFill>
        <p:spPr>
          <a:xfrm>
            <a:off x="6020459" y="3735470"/>
            <a:ext cx="1371600" cy="1371600"/>
          </a:xfrm>
          <a:prstGeom prst="rect">
            <a:avLst/>
          </a:prstGeom>
        </p:spPr>
      </p:pic>
      <p:pic>
        <p:nvPicPr>
          <p:cNvPr id="22" name="Picture 21"/>
          <p:cNvPicPr>
            <a:picLocks noChangeAspect="1"/>
          </p:cNvPicPr>
          <p:nvPr/>
        </p:nvPicPr>
        <p:blipFill>
          <a:blip r:embed="rId17" cstate="print">
            <a:biLevel thresh="75000"/>
            <a:extLst>
              <a:ext uri="{28A0092B-C50C-407E-A947-70E740481C1C}">
                <a14:useLocalDpi xmlns:a14="http://schemas.microsoft.com/office/drawing/2010/main" val="0"/>
              </a:ext>
            </a:extLst>
          </a:blip>
          <a:stretch>
            <a:fillRect/>
          </a:stretch>
        </p:blipFill>
        <p:spPr>
          <a:xfrm>
            <a:off x="4655276" y="3732876"/>
            <a:ext cx="1371600" cy="1371600"/>
          </a:xfrm>
          <a:prstGeom prst="rect">
            <a:avLst/>
          </a:prstGeom>
        </p:spPr>
      </p:pic>
      <p:pic>
        <p:nvPicPr>
          <p:cNvPr id="23" name="Picture 22"/>
          <p:cNvPicPr>
            <a:picLocks noChangeAspect="1"/>
          </p:cNvPicPr>
          <p:nvPr/>
        </p:nvPicPr>
        <p:blipFill>
          <a:blip r:embed="rId18" cstate="print">
            <a:biLevel thresh="75000"/>
            <a:extLst>
              <a:ext uri="{28A0092B-C50C-407E-A947-70E740481C1C}">
                <a14:useLocalDpi xmlns:a14="http://schemas.microsoft.com/office/drawing/2010/main" val="0"/>
              </a:ext>
            </a:extLst>
          </a:blip>
          <a:stretch>
            <a:fillRect/>
          </a:stretch>
        </p:blipFill>
        <p:spPr>
          <a:xfrm>
            <a:off x="1959279" y="5074638"/>
            <a:ext cx="1371600" cy="1371600"/>
          </a:xfrm>
          <a:prstGeom prst="rect">
            <a:avLst/>
          </a:prstGeom>
        </p:spPr>
      </p:pic>
      <p:sp>
        <p:nvSpPr>
          <p:cNvPr id="26" name="TextBox 25"/>
          <p:cNvSpPr txBox="1"/>
          <p:nvPr/>
        </p:nvSpPr>
        <p:spPr>
          <a:xfrm rot="20909274">
            <a:off x="-327377" y="-86192"/>
            <a:ext cx="1853746" cy="1938992"/>
          </a:xfrm>
          <a:prstGeom prst="rect">
            <a:avLst/>
          </a:prstGeom>
          <a:noFill/>
        </p:spPr>
        <p:txBody>
          <a:bodyPr wrap="square" rtlCol="0">
            <a:spAutoFit/>
          </a:bodyPr>
          <a:lstStyle/>
          <a:p>
            <a:pPr algn="ctr"/>
            <a:r>
              <a:rPr lang="en-US" sz="4000" b="1" dirty="0">
                <a:latin typeface="Curlz MT" panose="04040404050702020202" pitchFamily="82" charset="0"/>
                <a:ea typeface="Batang" panose="02030600000101010101" pitchFamily="18" charset="-127"/>
              </a:rPr>
              <a:t>Our Birth Plan</a:t>
            </a:r>
          </a:p>
        </p:txBody>
      </p:sp>
      <p:sp>
        <p:nvSpPr>
          <p:cNvPr id="3" name="TextBox 2"/>
          <p:cNvSpPr txBox="1"/>
          <p:nvPr/>
        </p:nvSpPr>
        <p:spPr>
          <a:xfrm>
            <a:off x="9227890" y="5217952"/>
            <a:ext cx="2130804" cy="1477328"/>
          </a:xfrm>
          <a:prstGeom prst="rect">
            <a:avLst/>
          </a:prstGeom>
          <a:noFill/>
        </p:spPr>
        <p:txBody>
          <a:bodyPr wrap="square" rtlCol="0">
            <a:spAutoFit/>
          </a:bodyPr>
          <a:lstStyle/>
          <a:p>
            <a:pPr algn="ctr"/>
            <a:r>
              <a:rPr lang="en-US" dirty="0" smtClean="0"/>
              <a:t>Allowed in the Birthing Room: </a:t>
            </a:r>
            <a:r>
              <a:rPr lang="en-US" dirty="0" smtClean="0"/>
              <a:t>Tiffany Gonzales</a:t>
            </a:r>
            <a:r>
              <a:rPr lang="en-US" dirty="0" smtClean="0"/>
              <a:t>, </a:t>
            </a:r>
            <a:r>
              <a:rPr lang="en-US" dirty="0" smtClean="0"/>
              <a:t>Matt Cohen, Janet Garrett</a:t>
            </a:r>
            <a:endParaRPr lang="en-US" dirty="0"/>
          </a:p>
        </p:txBody>
      </p:sp>
      <p:pic>
        <p:nvPicPr>
          <p:cNvPr id="16" name="Picture 15"/>
          <p:cNvPicPr>
            <a:picLocks noChangeAspect="1"/>
          </p:cNvPicPr>
          <p:nvPr/>
        </p:nvPicPr>
        <p:blipFill>
          <a:blip r:embed="rId19" cstate="print">
            <a:biLevel thresh="75000"/>
            <a:extLst>
              <a:ext uri="{28A0092B-C50C-407E-A947-70E740481C1C}">
                <a14:useLocalDpi xmlns:a14="http://schemas.microsoft.com/office/drawing/2010/main" val="0"/>
              </a:ext>
            </a:extLst>
          </a:blip>
          <a:stretch>
            <a:fillRect/>
          </a:stretch>
        </p:blipFill>
        <p:spPr>
          <a:xfrm>
            <a:off x="6032536" y="2347779"/>
            <a:ext cx="1358017" cy="1358017"/>
          </a:xfrm>
          <a:prstGeom prst="rect">
            <a:avLst/>
          </a:prstGeom>
        </p:spPr>
      </p:pic>
      <p:sp>
        <p:nvSpPr>
          <p:cNvPr id="24" name="TextBox 23"/>
          <p:cNvSpPr txBox="1"/>
          <p:nvPr/>
        </p:nvSpPr>
        <p:spPr>
          <a:xfrm>
            <a:off x="5971509" y="3459441"/>
            <a:ext cx="1489845" cy="261610"/>
          </a:xfrm>
          <a:prstGeom prst="rect">
            <a:avLst/>
          </a:prstGeom>
          <a:noFill/>
        </p:spPr>
        <p:txBody>
          <a:bodyPr wrap="square" rtlCol="0">
            <a:spAutoFit/>
          </a:bodyPr>
          <a:lstStyle/>
          <a:p>
            <a:pPr algn="ctr"/>
            <a:r>
              <a:rPr lang="en-US" sz="1100" b="1" dirty="0"/>
              <a:t>w</a:t>
            </a:r>
            <a:r>
              <a:rPr lang="en-US" sz="1100" b="1" dirty="0" smtClean="0"/>
              <a:t>ith midwife consent</a:t>
            </a:r>
            <a:endParaRPr lang="en-US" sz="1100" b="1" dirty="0"/>
          </a:p>
        </p:txBody>
      </p:sp>
      <p:sp>
        <p:nvSpPr>
          <p:cNvPr id="27" name="TextBox 26"/>
          <p:cNvSpPr txBox="1"/>
          <p:nvPr/>
        </p:nvSpPr>
        <p:spPr>
          <a:xfrm>
            <a:off x="1811705" y="6166051"/>
            <a:ext cx="1631275" cy="253916"/>
          </a:xfrm>
          <a:prstGeom prst="rect">
            <a:avLst/>
          </a:prstGeom>
          <a:noFill/>
        </p:spPr>
        <p:txBody>
          <a:bodyPr wrap="square" rtlCol="0">
            <a:spAutoFit/>
          </a:bodyPr>
          <a:lstStyle/>
          <a:p>
            <a:pPr algn="ctr"/>
            <a:r>
              <a:rPr lang="en-US" sz="1050" b="1" dirty="0" smtClean="0"/>
              <a:t>Vitamin K or Antibiotics</a:t>
            </a:r>
            <a:endParaRPr lang="en-US" sz="1050" b="1" dirty="0"/>
          </a:p>
        </p:txBody>
      </p:sp>
      <p:pic>
        <p:nvPicPr>
          <p:cNvPr id="28" name="Picture 27"/>
          <p:cNvPicPr>
            <a:picLocks noChangeAspect="1"/>
          </p:cNvPicPr>
          <p:nvPr/>
        </p:nvPicPr>
        <p:blipFill>
          <a:blip r:embed="rId20" cstate="print">
            <a:biLevel thresh="75000"/>
            <a:extLst>
              <a:ext uri="{28A0092B-C50C-407E-A947-70E740481C1C}">
                <a14:useLocalDpi xmlns:a14="http://schemas.microsoft.com/office/drawing/2010/main" val="0"/>
              </a:ext>
            </a:extLst>
          </a:blip>
          <a:stretch>
            <a:fillRect/>
          </a:stretch>
        </p:blipFill>
        <p:spPr>
          <a:xfrm>
            <a:off x="6033594" y="5104476"/>
            <a:ext cx="1361473" cy="1361473"/>
          </a:xfrm>
          <a:prstGeom prst="rect">
            <a:avLst/>
          </a:prstGeom>
        </p:spPr>
      </p:pic>
      <p:pic>
        <p:nvPicPr>
          <p:cNvPr id="29" name="Picture 28"/>
          <p:cNvPicPr>
            <a:picLocks noChangeAspect="1"/>
          </p:cNvPicPr>
          <p:nvPr/>
        </p:nvPicPr>
        <p:blipFill>
          <a:blip r:embed="rId21" cstate="print">
            <a:biLevel thresh="75000"/>
            <a:extLst>
              <a:ext uri="{28A0092B-C50C-407E-A947-70E740481C1C}">
                <a14:useLocalDpi xmlns:a14="http://schemas.microsoft.com/office/drawing/2010/main" val="0"/>
              </a:ext>
            </a:extLst>
          </a:blip>
          <a:stretch>
            <a:fillRect/>
          </a:stretch>
        </p:blipFill>
        <p:spPr>
          <a:xfrm>
            <a:off x="7386400" y="2346604"/>
            <a:ext cx="1380267" cy="1380267"/>
          </a:xfrm>
          <a:prstGeom prst="rect">
            <a:avLst/>
          </a:prstGeom>
        </p:spPr>
      </p:pic>
      <p:pic>
        <p:nvPicPr>
          <p:cNvPr id="31" name="Picture 30"/>
          <p:cNvPicPr>
            <a:picLocks noChangeAspect="1"/>
          </p:cNvPicPr>
          <p:nvPr/>
        </p:nvPicPr>
        <p:blipFill>
          <a:blip r:embed="rId22" cstate="print">
            <a:biLevel thresh="75000"/>
            <a:extLst>
              <a:ext uri="{28A0092B-C50C-407E-A947-70E740481C1C}">
                <a14:useLocalDpi xmlns:a14="http://schemas.microsoft.com/office/drawing/2010/main" val="0"/>
              </a:ext>
            </a:extLst>
          </a:blip>
          <a:stretch>
            <a:fillRect/>
          </a:stretch>
        </p:blipFill>
        <p:spPr>
          <a:xfrm>
            <a:off x="3321858" y="3732067"/>
            <a:ext cx="1345329" cy="1345329"/>
          </a:xfrm>
          <a:prstGeom prst="rect">
            <a:avLst/>
          </a:prstGeom>
        </p:spPr>
      </p:pic>
      <p:sp>
        <p:nvSpPr>
          <p:cNvPr id="32" name="TextBox 31"/>
          <p:cNvSpPr txBox="1"/>
          <p:nvPr/>
        </p:nvSpPr>
        <p:spPr>
          <a:xfrm>
            <a:off x="6287477" y="2943942"/>
            <a:ext cx="1173877" cy="338554"/>
          </a:xfrm>
          <a:prstGeom prst="rect">
            <a:avLst/>
          </a:prstGeom>
          <a:noFill/>
        </p:spPr>
        <p:txBody>
          <a:bodyPr wrap="square" rtlCol="0">
            <a:spAutoFit/>
          </a:bodyPr>
          <a:lstStyle/>
          <a:p>
            <a:r>
              <a:rPr lang="en-US" sz="1600" b="1" dirty="0" smtClean="0"/>
              <a:t>Pitocin/</a:t>
            </a:r>
          </a:p>
        </p:txBody>
      </p:sp>
    </p:spTree>
    <p:extLst>
      <p:ext uri="{BB962C8B-B14F-4D97-AF65-F5344CB8AC3E}">
        <p14:creationId xmlns:p14="http://schemas.microsoft.com/office/powerpoint/2010/main" val="218591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26</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Batang</vt:lpstr>
      <vt:lpstr>Arial</vt:lpstr>
      <vt:lpstr>Bookman Old Style</vt:lpstr>
      <vt:lpstr>Calibri</vt:lpstr>
      <vt:lpstr>Calibri Light</vt:lpstr>
      <vt:lpstr>Curlz MT</vt:lpstr>
      <vt:lpstr>Office Theme</vt:lpstr>
      <vt:lpstr> We understand that birth is unpredictable, and that emergencies arise. If there are complications, we request the least invasive treatment possible and informed consent before interventions.  We strongly desire to have a vaginal birth. In the event that a caesarian section is medically necessary, we request that as many of the items below are still honored. We wish that our midwife be present during the entire birthing process and that she be involved in all decisions.   Thank you, Matthew &amp; Krista Cohen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understand that birth is unpredictable,</dc:title>
  <dc:creator>Krista Cohen</dc:creator>
  <cp:lastModifiedBy>Home</cp:lastModifiedBy>
  <cp:revision>25</cp:revision>
  <cp:lastPrinted>2019-05-25T19:46:30Z</cp:lastPrinted>
  <dcterms:created xsi:type="dcterms:W3CDTF">2017-06-15T20:35:40Z</dcterms:created>
  <dcterms:modified xsi:type="dcterms:W3CDTF">2019-10-17T13:16:15Z</dcterms:modified>
</cp:coreProperties>
</file>